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5"/>
  </p:notesMasterIdLst>
  <p:sldIdLst>
    <p:sldId id="256" r:id="rId2"/>
    <p:sldId id="284" r:id="rId3"/>
    <p:sldId id="300" r:id="rId4"/>
    <p:sldId id="285" r:id="rId5"/>
    <p:sldId id="293" r:id="rId6"/>
    <p:sldId id="286" r:id="rId7"/>
    <p:sldId id="295" r:id="rId8"/>
    <p:sldId id="283" r:id="rId9"/>
    <p:sldId id="281" r:id="rId10"/>
    <p:sldId id="298" r:id="rId11"/>
    <p:sldId id="282" r:id="rId12"/>
    <p:sldId id="278" r:id="rId13"/>
    <p:sldId id="277" r:id="rId14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Ενότητα χωρίς τίτλο" id="{1279B1DC-3208-4E8B-8928-F9C94C398F55}">
          <p14:sldIdLst>
            <p14:sldId id="256"/>
            <p14:sldId id="284"/>
            <p14:sldId id="300"/>
            <p14:sldId id="285"/>
            <p14:sldId id="293"/>
            <p14:sldId id="286"/>
            <p14:sldId id="295"/>
            <p14:sldId id="283"/>
            <p14:sldId id="281"/>
            <p14:sldId id="298"/>
            <p14:sldId id="282"/>
            <p14:sldId id="278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898" autoAdjust="0"/>
  </p:normalViewPr>
  <p:slideViewPr>
    <p:cSldViewPr>
      <p:cViewPr varScale="1">
        <p:scale>
          <a:sx n="60" d="100"/>
          <a:sy n="60" d="100"/>
        </p:scale>
        <p:origin x="160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6323F006-3939-47A6-9C22-7CF21521AA8A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1249363"/>
            <a:ext cx="4495800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GB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6435" y="4810810"/>
            <a:ext cx="5491480" cy="3936117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GB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E1D39A2B-93C7-43B3-ACAB-94B5EA82D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51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081-D8B3-4D89-A14F-C7BC3EC32E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8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0 - Εικόνα" descr="HES_LOGO_007.jpg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6750" y="5943600"/>
            <a:ext cx="2730500" cy="8191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0 - Εικόνα" descr="HES_LOGO_007.jpg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6750" y="5943600"/>
            <a:ext cx="2730500" cy="8191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Μελέτη ενσωμάτωσης των αρχών της δημοκρατίας, του σεβασμού των ανθρωπίνων δικαιωμάτων και της καλής διακυβέρνησης στη δημόσια πολιτική στην Ευρώπη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www.hellenicevaluation.org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806440" y="4706034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dirty="0" err="1">
                <a:solidFill>
                  <a:schemeClr val="bg1"/>
                </a:solidFill>
              </a:rPr>
              <a:t>Πέννυ</a:t>
            </a:r>
            <a:r>
              <a:rPr lang="el-GR" dirty="0">
                <a:solidFill>
                  <a:schemeClr val="bg1"/>
                </a:solidFill>
              </a:rPr>
              <a:t> </a:t>
            </a:r>
            <a:r>
              <a:rPr lang="el-GR" dirty="0" err="1">
                <a:solidFill>
                  <a:schemeClr val="bg1"/>
                </a:solidFill>
              </a:rPr>
              <a:t>Στραπατσάκη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el-GR" dirty="0">
                <a:solidFill>
                  <a:schemeClr val="bg1"/>
                </a:solidFill>
              </a:rPr>
              <a:t>30 Οκτωβρίου 2019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35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Θέση περιεχομένου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95267"/>
              </p:ext>
            </p:extLst>
          </p:nvPr>
        </p:nvGraphicFramePr>
        <p:xfrm>
          <a:off x="195416" y="2514600"/>
          <a:ext cx="8872384" cy="42858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7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2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4184316613"/>
                    </a:ext>
                  </a:extLst>
                </a:gridCol>
              </a:tblGrid>
              <a:tr h="338667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Διάσταση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/>
                        <a:t>Πρακτικές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Προκλήσεις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Περιορισμοί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Συστάσεις</a:t>
                      </a:r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Συναίνεση</a:t>
                      </a:r>
                      <a:endParaRPr lang="en-GB" sz="11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2"/>
                          </a:solidFill>
                          <a:sym typeface="Wingdings" panose="05000000000000000000" pitchFamily="2" charset="2"/>
                        </a:rPr>
                        <a:t>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Προσφυγική κρίση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Αξιολόγηση συνεπειών ρυθμίσεων (RIA)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Ανοιχτή διακυβέρνηση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Ρόλος της κοινωνίας των πολιτών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Ένταξη στην ΕΕ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Απουσία κυριότητας για τον σχεδιασμό και συντονισμό της αξιολόγησης δημόσιων πολιτικών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Αντιμετώπιση της αξιολόγησης ως κανονιστικής υποχρέωσης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Περιορισμένη αξιοποίηση των αποτελεσμάτων / συστάσεων αξιολόγησης στον σχεδιασμό δημόσιων πολιτικών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Απουσία καθορισμένου πλαισίου για την αξιολόγηση της αποτελεσματικότητας των ΜΚΟ και των επιπτώσεων των δραστηριοτήτων τους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EFF9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Δημιουργία </a:t>
                      </a: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ενιαίου κανονιστικού πλαισίου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 για την ενσωμάτωση της αξιολόγησης στη δημόσια πολιτική (συμπεριλαμβανομένων  και των αρχών ΔΣΚ) και ουσιαστική εφαρμογή των σχετικών διατάξεων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Εμπλοκή της πολιτικής ηγεσίας 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στη θεσμική κατοχύρωση της αξιολόγησης και στη διαμόρφωση εργαλείων για την αξιολόγηση δημόσιων πολιτικών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Εκπαίδευση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l-GR" sz="1100" dirty="0" err="1">
                          <a:solidFill>
                            <a:schemeClr val="tx2"/>
                          </a:solidFill>
                        </a:rPr>
                        <a:t>αξιολογητών</a:t>
                      </a:r>
                      <a:endParaRPr lang="el-GR" sz="1100" dirty="0">
                        <a:solidFill>
                          <a:schemeClr val="tx2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Δικτύωση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l-GR" sz="1100" dirty="0" err="1">
                          <a:solidFill>
                            <a:schemeClr val="tx2"/>
                          </a:solidFill>
                        </a:rPr>
                        <a:t>αξιολογητών</a:t>
                      </a:r>
                      <a:endParaRPr lang="el-GR" sz="1100" dirty="0">
                        <a:solidFill>
                          <a:schemeClr val="tx2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Δημοσιοποίηση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/διάχυση </a:t>
                      </a:r>
                      <a:r>
                        <a:rPr lang="el-GR" sz="1100" b="0" dirty="0">
                          <a:solidFill>
                            <a:schemeClr val="tx2"/>
                          </a:solidFill>
                        </a:rPr>
                        <a:t>των</a:t>
                      </a: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 αποτελεσμάτων των αξιολογήσεων 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στα ενδιαφερόμενα μέρη και στο ευρύ κοινό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Ευαισθητοποίηση των </a:t>
                      </a: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ΜΜΕ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Ενημέρωση σχετικά με τις </a:t>
                      </a:r>
                      <a:r>
                        <a:rPr lang="el-GR" sz="1100" b="1" dirty="0">
                          <a:solidFill>
                            <a:schemeClr val="tx2"/>
                          </a:solidFill>
                        </a:rPr>
                        <a:t>διεθνείς εξελίξεις 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και τάσεις στον τομέα της αξιολόγησης (</a:t>
                      </a:r>
                      <a:r>
                        <a:rPr lang="el-GR" sz="1100" dirty="0" err="1">
                          <a:solidFill>
                            <a:schemeClr val="tx2"/>
                          </a:solidFill>
                        </a:rPr>
                        <a:t>π.χ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l-GR" sz="1100" dirty="0" err="1">
                          <a:solidFill>
                            <a:schemeClr val="tx2"/>
                          </a:solidFill>
                        </a:rPr>
                        <a:t>EvalΑgenda</a:t>
                      </a: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 2020) και βέλτιστες πρακτικές από άλλες χώρες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Ενσωμάτωση</a:t>
                      </a:r>
                      <a:endParaRPr lang="en-GB" sz="11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2"/>
                          </a:solidFill>
                          <a:sym typeface="Wingdings" panose="05000000000000000000" pitchFamily="2" charset="2"/>
                        </a:rPr>
                        <a:t>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EFF9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Πολιτικός /εκλογικός ανταγωνισμός και λογοδοσία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2"/>
                          </a:solidFill>
                          <a:sym typeface="Wingdings" panose="05000000000000000000" pitchFamily="2" charset="2"/>
                        </a:rPr>
                        <a:t>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Κράτος Δικαίου &amp; Ανθρώπινα Δικαιώματα</a:t>
                      </a:r>
                    </a:p>
                  </a:txBody>
                  <a:tcPr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2"/>
                          </a:solidFill>
                          <a:sym typeface="Wingdings" panose="05000000000000000000" pitchFamily="2" charset="2"/>
                        </a:rPr>
                        <a:t>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rgbClr val="EFF9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0979176"/>
                  </a:ext>
                </a:extLst>
              </a:tr>
              <a:tr h="1916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dirty="0">
                          <a:solidFill>
                            <a:schemeClr val="tx2"/>
                          </a:solidFill>
                        </a:rPr>
                        <a:t>Κρατική αποτελεσματικότητα &amp; ανταπόκριση των δημοσίων υπηρεσιών στις ανάγκες των πολιτών</a:t>
                      </a:r>
                      <a:endParaRPr lang="en-US" sz="11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2"/>
                          </a:solidFill>
                          <a:sym typeface="Wingdings" panose="05000000000000000000" pitchFamily="2" charset="2"/>
                        </a:rPr>
                        <a:t></a:t>
                      </a:r>
                      <a:endParaRPr lang="en-GB" sz="11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en-GB" sz="1200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79426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Παρουσίαση κοινών </a:t>
            </a:r>
            <a:br>
              <a:rPr lang="el-GR" sz="3600" b="1" dirty="0">
                <a:solidFill>
                  <a:schemeClr val="bg1"/>
                </a:solidFill>
              </a:rPr>
            </a:br>
            <a:r>
              <a:rPr lang="el-GR" sz="3600" b="1" dirty="0">
                <a:solidFill>
                  <a:schemeClr val="bg1"/>
                </a:solidFill>
              </a:rPr>
              <a:t>συμπερασμάτων &amp; συστάσεων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128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D0C6BFBE-710B-4048-AC34-303174D699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45525" y="2537081"/>
            <a:ext cx="3880948" cy="2743200"/>
          </a:xfrm>
        </p:spPr>
      </p:pic>
      <p:sp>
        <p:nvSpPr>
          <p:cNvPr id="3" name="Τίτλος 2">
            <a:extLst>
              <a:ext uri="{FF2B5EF4-FFF2-40B4-BE49-F238E27FC236}">
                <a16:creationId xmlns:a16="http://schemas.microsoft.com/office/drawing/2014/main" id="{625E76CD-00D8-4882-9FCC-F0968D2BF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Δήλωση της Θεσσαλονίκης</a:t>
            </a:r>
            <a:endParaRPr lang="en-GB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87D7EAA5-3C43-4ABF-95DB-3B33788A4F2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125715" y="3040671"/>
            <a:ext cx="3290863" cy="232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71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F5C753CC-74B5-463C-919A-775045217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3" name="Θέση περιεχομένου 12">
            <a:extLst>
              <a:ext uri="{FF2B5EF4-FFF2-40B4-BE49-F238E27FC236}">
                <a16:creationId xmlns:a16="http://schemas.microsoft.com/office/drawing/2014/main" id="{86D84284-6A88-4728-9D99-4951F13A52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0842"/>
            <a:ext cx="4055130" cy="31895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68A507E2-139D-4FC1-BDE5-33311037EA7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034" y="3480287"/>
            <a:ext cx="3730891" cy="27579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3BE23AB9-5FE4-49EB-B375-C0241674862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785795" y="3861254"/>
            <a:ext cx="2615692" cy="213831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719BD6F2-A5AF-4CA4-94D2-4825ED7751B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6449" y="94251"/>
            <a:ext cx="5061351" cy="33745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83073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305800" cy="3276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endParaRPr lang="el-GR" sz="3600" dirty="0"/>
          </a:p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endParaRPr lang="el-GR" sz="3600" dirty="0"/>
          </a:p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r>
              <a:rPr lang="el-GR" sz="3600" dirty="0"/>
              <a:t>Ευχαριστούμε για τη συμμετοχή σας!</a:t>
            </a:r>
          </a:p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endParaRPr lang="el-GR" sz="2000" dirty="0"/>
          </a:p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r>
              <a:rPr lang="en-US" sz="1600" dirty="0"/>
              <a:t>www.hellenicevaluation.org</a:t>
            </a:r>
            <a:endParaRPr lang="en-GB" sz="1600" dirty="0"/>
          </a:p>
          <a:p>
            <a:pPr marL="0" indent="0" algn="ctr">
              <a:lnSpc>
                <a:spcPct val="90000"/>
              </a:lnSpc>
              <a:buClr>
                <a:schemeClr val="tx2"/>
              </a:buClr>
              <a:buNone/>
            </a:pPr>
            <a:endParaRPr lang="el-GR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l-GR" sz="3600"/>
              <a:t>Μελέτη ενσωμάτωσης </a:t>
            </a:r>
            <a:r>
              <a:rPr lang="el-GR" sz="3600" dirty="0"/>
              <a:t>των αρχών ΔΣΚ</a:t>
            </a:r>
            <a:br>
              <a:rPr lang="el-GR" sz="3600" dirty="0"/>
            </a:br>
            <a:r>
              <a:rPr lang="el-GR" sz="3600" dirty="0"/>
              <a:t>στη δημόσια πολιτική στην Ευρώπη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0201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8CCBB55-24D2-4737-81A5-0A9E0C0C9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400" y="4550304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           </a:t>
            </a:r>
            <a:r>
              <a:rPr lang="en-GB" sz="2200" dirty="0"/>
              <a:t>  </a:t>
            </a:r>
            <a:r>
              <a:rPr lang="el-GR" sz="1800" dirty="0"/>
              <a:t>Διεθνής Οργανισμός για τη Συνεργασία 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                  </a:t>
            </a:r>
            <a:r>
              <a:rPr lang="el-GR" sz="1800" dirty="0"/>
              <a:t>στην Αξιολόγηση (</a:t>
            </a:r>
            <a:r>
              <a:rPr lang="en-GB" sz="1800" dirty="0"/>
              <a:t>International Organisation </a:t>
            </a:r>
          </a:p>
          <a:p>
            <a:pPr marL="0" indent="0">
              <a:buNone/>
            </a:pPr>
            <a:r>
              <a:rPr lang="en-GB" sz="1800" dirty="0"/>
              <a:t>                  for Cooperation in Evaluation</a:t>
            </a:r>
            <a:r>
              <a:rPr lang="el-GR" sz="1800" dirty="0"/>
              <a:t>-</a:t>
            </a:r>
            <a:r>
              <a:rPr lang="en-GB" sz="1800" dirty="0"/>
              <a:t>IOCE</a:t>
            </a:r>
            <a:r>
              <a:rPr lang="el-GR" sz="1800" dirty="0"/>
              <a:t>)</a:t>
            </a:r>
            <a:endParaRPr lang="en-GB" sz="1800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65766FA2-44A0-4F41-BA91-E069F2CDE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Πλαίσιο της Μελέτης</a:t>
            </a:r>
            <a:endParaRPr lang="en-GB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E1F871A0-5ED5-4179-81C0-CC8F32835BF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4545095"/>
            <a:ext cx="3012439" cy="1030313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9BBBDA3E-BE9C-4441-8A03-AA66BB45F20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lum bright="-20000" contras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2539250"/>
            <a:ext cx="7660637" cy="2005845"/>
          </a:xfrm>
          <a:prstGeom prst="rect">
            <a:avLst/>
          </a:prstGeom>
        </p:spPr>
      </p:pic>
      <p:sp>
        <p:nvSpPr>
          <p:cNvPr id="10" name="Φυσαλίδα ομιλίας: Ορθογώνιο με στρογγυλεμένες γωνίες 9">
            <a:extLst>
              <a:ext uri="{FF2B5EF4-FFF2-40B4-BE49-F238E27FC236}">
                <a16:creationId xmlns:a16="http://schemas.microsoft.com/office/drawing/2014/main" id="{1AD82EA2-5D3D-426C-B29A-89B03382E399}"/>
              </a:ext>
            </a:extLst>
          </p:cNvPr>
          <p:cNvSpPr/>
          <p:nvPr/>
        </p:nvSpPr>
        <p:spPr>
          <a:xfrm>
            <a:off x="264163" y="1245936"/>
            <a:ext cx="3012438" cy="2286000"/>
          </a:xfrm>
          <a:prstGeom prst="wedgeRoundRectCallout">
            <a:avLst>
              <a:gd name="adj1" fmla="val -2015"/>
              <a:gd name="adj2" fmla="val 5474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150" dirty="0">
                <a:solidFill>
                  <a:srgbClr val="0070C0"/>
                </a:solidFill>
              </a:rPr>
              <a:t>Διεθνής πρωτοβουλία για την προώθηση και ενίσχυση του ρόλου των </a:t>
            </a:r>
            <a:r>
              <a:rPr lang="en-GB" sz="1150" b="1" dirty="0">
                <a:solidFill>
                  <a:srgbClr val="0070C0"/>
                </a:solidFill>
              </a:rPr>
              <a:t>VOPEs</a:t>
            </a:r>
            <a:r>
              <a:rPr lang="el-GR" sz="1150" dirty="0">
                <a:solidFill>
                  <a:srgbClr val="0070C0"/>
                </a:solidFill>
              </a:rPr>
              <a:t>,</a:t>
            </a:r>
            <a:r>
              <a:rPr lang="en-GB" sz="1150" dirty="0">
                <a:solidFill>
                  <a:srgbClr val="0070C0"/>
                </a:solidFill>
              </a:rPr>
              <a:t> </a:t>
            </a:r>
            <a:r>
              <a:rPr lang="el-GR" sz="1150" dirty="0">
                <a:solidFill>
                  <a:srgbClr val="0070C0"/>
                </a:solidFill>
              </a:rPr>
              <a:t>για την ουσιαστική </a:t>
            </a:r>
            <a:r>
              <a:rPr lang="el-GR" sz="1150" b="1" dirty="0">
                <a:solidFill>
                  <a:srgbClr val="0070C0"/>
                </a:solidFill>
              </a:rPr>
              <a:t>συμμετοχή </a:t>
            </a:r>
            <a:r>
              <a:rPr lang="el-GR" sz="1150" dirty="0">
                <a:solidFill>
                  <a:srgbClr val="0070C0"/>
                </a:solidFill>
              </a:rPr>
              <a:t>τους στις διαδικασίες και στα ε</a:t>
            </a:r>
            <a:r>
              <a:rPr lang="el-GR" sz="1150" b="1" dirty="0">
                <a:solidFill>
                  <a:srgbClr val="0070C0"/>
                </a:solidFill>
              </a:rPr>
              <a:t>θνικά συστήματα αξιολόγησης</a:t>
            </a:r>
            <a:r>
              <a:rPr lang="el-GR" sz="1150" dirty="0">
                <a:solidFill>
                  <a:srgbClr val="0070C0"/>
                </a:solidFill>
              </a:rPr>
              <a:t>.  </a:t>
            </a:r>
          </a:p>
          <a:p>
            <a:r>
              <a:rPr lang="el-GR" sz="1150" b="1" dirty="0" err="1">
                <a:solidFill>
                  <a:srgbClr val="0070C0"/>
                </a:solidFill>
              </a:rPr>
              <a:t>Διαδραστική</a:t>
            </a:r>
            <a:r>
              <a:rPr lang="el-GR" sz="1150" b="1" dirty="0">
                <a:solidFill>
                  <a:srgbClr val="0070C0"/>
                </a:solidFill>
              </a:rPr>
              <a:t> πλατφόρμα </a:t>
            </a:r>
            <a:r>
              <a:rPr lang="el-GR" sz="1150" dirty="0">
                <a:solidFill>
                  <a:srgbClr val="0070C0"/>
                </a:solidFill>
              </a:rPr>
              <a:t>για ανταλλαγή τεχνογνωσίας και πληροφοριών μεταξύ εθνικών συστημάτων παρακολούθησης &amp; αξιολόγησης  </a:t>
            </a:r>
            <a:endParaRPr lang="en-GB" sz="1150" dirty="0">
              <a:solidFill>
                <a:srgbClr val="0070C0"/>
              </a:solidFill>
            </a:endParaRPr>
          </a:p>
          <a:p>
            <a:pPr algn="ctr"/>
            <a:r>
              <a:rPr lang="el-GR" sz="1200" dirty="0">
                <a:solidFill>
                  <a:srgbClr val="0070C0"/>
                </a:solidFill>
              </a:rPr>
              <a:t>(Κύριοι  Διαχειριστές: </a:t>
            </a:r>
          </a:p>
          <a:p>
            <a:pPr algn="ctr"/>
            <a:r>
              <a:rPr lang="en-GB" sz="1200" dirty="0">
                <a:solidFill>
                  <a:srgbClr val="0070C0"/>
                </a:solidFill>
              </a:rPr>
              <a:t>UNICEF &amp; IOCE)</a:t>
            </a:r>
          </a:p>
        </p:txBody>
      </p:sp>
    </p:spTree>
    <p:extLst>
      <p:ext uri="{BB962C8B-B14F-4D97-AF65-F5344CB8AC3E}">
        <p14:creationId xmlns:p14="http://schemas.microsoft.com/office/powerpoint/2010/main" val="7915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2D1529D-75B2-4962-A50A-92A11CEFBAC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53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5DE3478D-5070-41C8-814F-1CBB710B7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3276600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GB" dirty="0"/>
              <a:t>                                               </a:t>
            </a:r>
            <a:r>
              <a:rPr lang="el-GR" dirty="0"/>
              <a:t>Προσδιορισμός των </a:t>
            </a:r>
            <a:r>
              <a:rPr lang="en-GB" dirty="0"/>
              <a:t>                                               </a:t>
            </a:r>
          </a:p>
          <a:p>
            <a:pPr marL="0" indent="0" algn="just">
              <a:buNone/>
            </a:pPr>
            <a:r>
              <a:rPr lang="en-GB" dirty="0"/>
              <a:t>                                               </a:t>
            </a:r>
            <a:r>
              <a:rPr lang="el-GR" dirty="0"/>
              <a:t>εμπλεκόμενων φορέων </a:t>
            </a:r>
          </a:p>
          <a:p>
            <a:pPr marL="0" indent="0" algn="just">
              <a:buNone/>
            </a:pPr>
            <a:r>
              <a:rPr lang="el-GR" dirty="0"/>
              <a:t>                                               στην ενσωμάτωση των αρχών </a:t>
            </a:r>
          </a:p>
          <a:p>
            <a:pPr marL="0" indent="0" algn="just">
              <a:buNone/>
            </a:pPr>
            <a:r>
              <a:rPr lang="el-GR" dirty="0"/>
              <a:t>                                               της δημοκρατίας, του σεβασμού </a:t>
            </a:r>
            <a:endParaRPr lang="en-GB" dirty="0"/>
          </a:p>
          <a:p>
            <a:pPr marL="0" indent="0" algn="just">
              <a:buNone/>
            </a:pPr>
            <a:r>
              <a:rPr lang="en-GB" dirty="0"/>
              <a:t>                                               </a:t>
            </a:r>
            <a:r>
              <a:rPr lang="el-GR" dirty="0"/>
              <a:t>των ανθρωπίνων δικαιωμάτων </a:t>
            </a:r>
          </a:p>
          <a:p>
            <a:pPr marL="0" indent="0" algn="just">
              <a:buNone/>
            </a:pPr>
            <a:r>
              <a:rPr lang="el-GR" dirty="0"/>
              <a:t>                                               και της καλής διακυβέρνησης </a:t>
            </a:r>
          </a:p>
          <a:p>
            <a:pPr marL="0" indent="0" algn="just">
              <a:buNone/>
            </a:pPr>
            <a:r>
              <a:rPr lang="el-GR" dirty="0"/>
              <a:t>                                               στη δημόσια πολιτική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dirty="0"/>
              <a:t>                                            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7B3A5D5B-34C2-4E1C-B7EE-B5E2CD28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Μεθοδολογική Προσέγγιση</a:t>
            </a:r>
            <a:endParaRPr lang="en-GB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55418B5C-DA30-4376-96E5-C4ED6008217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84" y="1981200"/>
            <a:ext cx="4795803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cus group background">
            <a:extLst>
              <a:ext uri="{FF2B5EF4-FFF2-40B4-BE49-F238E27FC236}">
                <a16:creationId xmlns:a16="http://schemas.microsoft.com/office/drawing/2014/main" id="{2D21315C-4419-4496-9ED8-24942B2600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1752599"/>
            <a:ext cx="4675681" cy="4147755"/>
          </a:xfrm>
          <a:prstGeom prst="ellipse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Τίτλος 2">
            <a:extLst>
              <a:ext uri="{FF2B5EF4-FFF2-40B4-BE49-F238E27FC236}">
                <a16:creationId xmlns:a16="http://schemas.microsoft.com/office/drawing/2014/main" id="{92C67BB6-35C6-47C6-A938-E97B3ADD0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Μεθοδολογική Προσέγγιση</a:t>
            </a:r>
            <a:endParaRPr lang="en-GB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DD11C9BF-03C6-499C-80D8-2D9777D20BFE}"/>
              </a:ext>
            </a:extLst>
          </p:cNvPr>
          <p:cNvSpPr/>
          <p:nvPr/>
        </p:nvSpPr>
        <p:spPr>
          <a:xfrm>
            <a:off x="4691207" y="2590800"/>
            <a:ext cx="4681393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80000"/>
              </a:lnSpc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Αποσαφήνιση του ρόλου των φορέων στην αξιολόγηση της ενσωμάτωσης των αρχών της δημοκρατίας, του σεβασμού των ανθρωπίνων δικαιωμάτων και της καλής διακυβέρνησης (ΔΣΚ) στη δημόσια πολιτική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fontAlgn="t">
              <a:lnSpc>
                <a:spcPct val="80000"/>
              </a:lnSpc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fontAlgn="t">
              <a:lnSpc>
                <a:spcPct val="80000"/>
              </a:lnSpc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Καταγραφή της τρέχουσας κατάστασης αναφορικά με την αξιολόγηση της ενσωμάτωσης των αρχών ΔΣΚ στη δημόσια πολιτική</a:t>
            </a:r>
          </a:p>
          <a:p>
            <a:pPr fontAlgn="t">
              <a:lnSpc>
                <a:spcPct val="80000"/>
              </a:lnSpc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fontAlgn="t">
              <a:lnSpc>
                <a:spcPct val="80000"/>
              </a:lnSpc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Εξαγωγή συμπερασμάτων</a:t>
            </a:r>
          </a:p>
          <a:p>
            <a:pPr fontAlgn="t">
              <a:lnSpc>
                <a:spcPct val="80000"/>
              </a:lnSpc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fontAlgn="t">
              <a:lnSpc>
                <a:spcPct val="80000"/>
              </a:lnSpc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Υποβολή προτάσεων βελτίωσης </a:t>
            </a:r>
          </a:p>
        </p:txBody>
      </p:sp>
    </p:spTree>
    <p:extLst>
      <p:ext uri="{BB962C8B-B14F-4D97-AF65-F5344CB8AC3E}">
        <p14:creationId xmlns:p14="http://schemas.microsoft.com/office/powerpoint/2010/main" val="310748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DFFA6CF8-D84A-4FAF-BEC0-ECA572F11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2421402"/>
            <a:ext cx="4800600" cy="3419952"/>
          </a:xfrm>
          <a:prstGeom prst="rect">
            <a:avLst/>
          </a:prstGeom>
        </p:spPr>
      </p:pic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52144278-79FE-4E15-88B0-7EECA7A99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943" y="2286620"/>
            <a:ext cx="6499058" cy="3733179"/>
          </a:xfrm>
        </p:spPr>
        <p:txBody>
          <a:bodyPr>
            <a:normAutofit fontScale="62500" lnSpcReduction="20000"/>
          </a:bodyPr>
          <a:lstStyle/>
          <a:p>
            <a:pPr marL="0" indent="0">
              <a:buClrTx/>
              <a:buNone/>
            </a:pP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Τρέχουσες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πρακτικές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αξιολόγησης</a:t>
            </a:r>
          </a:p>
          <a:p>
            <a:pPr marL="0" indent="0">
              <a:buClrTx/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    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ClrTx/>
              <a:buNone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                  Δυνατότητες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βελτίωσης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πλαισίου &amp;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εφαρμογής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αξιολόγησης</a:t>
            </a:r>
          </a:p>
          <a:p>
            <a:pPr marL="0" indent="0">
              <a:buClrTx/>
              <a:buNone/>
            </a:pPr>
            <a:r>
              <a:rPr lang="en-GB" b="1" dirty="0">
                <a:solidFill>
                  <a:schemeClr val="tx1"/>
                </a:solidFill>
              </a:rPr>
              <a:t>                                              </a:t>
            </a:r>
          </a:p>
          <a:p>
            <a:pPr marL="0" indent="0">
              <a:buClrTx/>
              <a:buNone/>
            </a:pPr>
            <a:r>
              <a:rPr lang="el-GR" b="1" dirty="0">
                <a:solidFill>
                  <a:schemeClr val="tx1"/>
                </a:solidFill>
              </a:rPr>
              <a:t>                    </a:t>
            </a:r>
          </a:p>
          <a:p>
            <a:pPr marL="0" indent="0">
              <a:buClrTx/>
              <a:buNone/>
            </a:pPr>
            <a:r>
              <a:rPr lang="el-GR" b="1" dirty="0">
                <a:solidFill>
                  <a:schemeClr val="tx1"/>
                </a:solidFill>
              </a:rPr>
              <a:t>                    </a:t>
            </a:r>
          </a:p>
          <a:p>
            <a:pPr marL="0" indent="0">
              <a:buClrTx/>
              <a:buNone/>
            </a:pPr>
            <a:r>
              <a:rPr lang="el-GR" b="1" dirty="0">
                <a:solidFill>
                  <a:schemeClr val="tx1"/>
                </a:solidFill>
              </a:rPr>
              <a:t>                                                           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Δυνατότητες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και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περιορισμοί </a:t>
            </a:r>
          </a:p>
          <a:p>
            <a:pPr marL="0" indent="0">
              <a:buClrTx/>
              <a:buNone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ενσωμάτωσης των αρχών ΔΣΚ μέσω  </a:t>
            </a:r>
          </a:p>
          <a:p>
            <a:pPr marL="0" indent="0">
              <a:buClrTx/>
              <a:buNone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αξιολογήσεων </a:t>
            </a:r>
          </a:p>
          <a:p>
            <a:pPr marL="0" indent="0">
              <a:buClrTx/>
              <a:buNone/>
            </a:pPr>
            <a:endParaRPr lang="el-GR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ClrTx/>
              <a:buNone/>
            </a:pP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                       Προκλήσεις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αξιολόγησης</a:t>
            </a:r>
          </a:p>
          <a:p>
            <a:pPr marL="0" indent="0">
              <a:buClrTx/>
              <a:buNone/>
            </a:pPr>
            <a:endParaRPr lang="en-GB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ClrTx/>
              <a:buNone/>
            </a:pP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                                            Επίπτωση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της αξιολόγησης στην </a:t>
            </a:r>
          </a:p>
          <a:p>
            <a:pPr marL="0" indent="0">
              <a:buClrTx/>
              <a:buNone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                                           εφαρμογή των αρχών ΔΣΚ</a:t>
            </a:r>
          </a:p>
          <a:p>
            <a:endParaRPr lang="en-GB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046C4CCF-6177-4EE3-BC0C-DCDEF1E38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Μεθοδολογική Προσέγγιση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38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7A0B12A7-8878-481D-8466-4B5CF71EE6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832" y="2571124"/>
            <a:ext cx="8229600" cy="33467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Τίτλος 2">
            <a:extLst>
              <a:ext uri="{FF2B5EF4-FFF2-40B4-BE49-F238E27FC236}">
                <a16:creationId xmlns:a16="http://schemas.microsoft.com/office/drawing/2014/main" id="{671B02B4-C45D-479E-A25A-94AF08BCD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Μεθοδολογική Προσέγγιση</a:t>
            </a:r>
            <a:endParaRPr lang="en-GB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A0F6EE94-DC44-494D-84F8-BA115649AB90}"/>
              </a:ext>
            </a:extLst>
          </p:cNvPr>
          <p:cNvSpPr/>
          <p:nvPr/>
        </p:nvSpPr>
        <p:spPr>
          <a:xfrm>
            <a:off x="-381000" y="2678728"/>
            <a:ext cx="4495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                 Συναίνεση: ως προς τον ορισμό και                     </a:t>
            </a:r>
          </a:p>
          <a:p>
            <a:r>
              <a:rPr lang="el-GR" dirty="0">
                <a:solidFill>
                  <a:schemeClr val="bg1"/>
                </a:solidFill>
              </a:rPr>
              <a:t>                  το περιεχόμενο των αρχών της </a:t>
            </a:r>
          </a:p>
          <a:p>
            <a:r>
              <a:rPr lang="el-GR" dirty="0">
                <a:solidFill>
                  <a:schemeClr val="bg1"/>
                </a:solidFill>
              </a:rPr>
              <a:t>                  δημοκρατίας,του σεβασμού των </a:t>
            </a:r>
          </a:p>
          <a:p>
            <a:r>
              <a:rPr lang="el-GR" dirty="0">
                <a:solidFill>
                  <a:schemeClr val="bg1"/>
                </a:solidFill>
              </a:rPr>
              <a:t>                  δικαιωμάτων και της καλής </a:t>
            </a:r>
          </a:p>
          <a:p>
            <a:r>
              <a:rPr lang="el-GR" dirty="0">
                <a:solidFill>
                  <a:schemeClr val="bg1"/>
                </a:solidFill>
              </a:rPr>
              <a:t>                    διακυβέρνησης (ΔΣΚ)</a:t>
            </a: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4126BD30-5535-4B56-AAE6-50A5B09D126A}"/>
              </a:ext>
            </a:extLst>
          </p:cNvPr>
          <p:cNvSpPr/>
          <p:nvPr/>
        </p:nvSpPr>
        <p:spPr>
          <a:xfrm>
            <a:off x="4223084" y="29144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Ένταξη</a:t>
            </a:r>
            <a:r>
              <a:rPr lang="en-GB" dirty="0">
                <a:solidFill>
                  <a:schemeClr val="bg1"/>
                </a:solidFill>
              </a:rPr>
              <a:t>:  </a:t>
            </a:r>
            <a:r>
              <a:rPr lang="el-GR" dirty="0">
                <a:solidFill>
                  <a:schemeClr val="bg1"/>
                </a:solidFill>
              </a:rPr>
              <a:t>Ενσωμάτωση, διακρίσεις, αποκλεισμός πληθυσμιακών ομάδων από το πολιτικό, κοινωνικό και οικονομικό γίγνεσθαι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1D15F7B0-0FF1-4418-8A87-A47684FCA5E5}"/>
              </a:ext>
            </a:extLst>
          </p:cNvPr>
          <p:cNvSpPr/>
          <p:nvPr/>
        </p:nvSpPr>
        <p:spPr>
          <a:xfrm>
            <a:off x="2145632" y="4278868"/>
            <a:ext cx="5550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Πολιτικός/εκλογικός ανταγωνισμός και λογοδοσία</a:t>
            </a: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21F7ED53-1126-4C0F-8A26-86759C31EBC6}"/>
              </a:ext>
            </a:extLst>
          </p:cNvPr>
          <p:cNvSpPr/>
          <p:nvPr/>
        </p:nvSpPr>
        <p:spPr>
          <a:xfrm>
            <a:off x="4223084" y="4812268"/>
            <a:ext cx="4358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Κράτος Δικαίου &amp; Ανθρώπινα Δικαιώματα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7CC82E2B-85EE-46A5-9DAE-6AB89072757A}"/>
              </a:ext>
            </a:extLst>
          </p:cNvPr>
          <p:cNvSpPr/>
          <p:nvPr/>
        </p:nvSpPr>
        <p:spPr>
          <a:xfrm>
            <a:off x="613610" y="50559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Κρατική αποτελεσματικότητα &amp; ανταπόκριση δημοσίων υπηρεσιών στις ανάγκες των πολιτών</a:t>
            </a:r>
          </a:p>
        </p:txBody>
      </p:sp>
    </p:spTree>
    <p:extLst>
      <p:ext uri="{BB962C8B-B14F-4D97-AF65-F5344CB8AC3E}">
        <p14:creationId xmlns:p14="http://schemas.microsoft.com/office/powerpoint/2010/main" val="1699147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3E847453-A246-461B-96DC-3F5D6348A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Σύνταξη Έκθεσης</a:t>
            </a:r>
            <a:endParaRPr lang="en-GB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715876A-018B-43C7-B50D-A70A2D07043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0" y="2590800"/>
            <a:ext cx="5585752" cy="3313114"/>
          </a:xfrm>
          <a:prstGeom prst="rect">
            <a:avLst/>
          </a:prstGeom>
        </p:spPr>
      </p:pic>
      <p:pic>
        <p:nvPicPr>
          <p:cNvPr id="5" name="Θέση περιεχομένου 6">
            <a:extLst>
              <a:ext uri="{FF2B5EF4-FFF2-40B4-BE49-F238E27FC236}">
                <a16:creationId xmlns:a16="http://schemas.microsoft.com/office/drawing/2014/main" id="{B77AD0CA-A318-401E-91B2-BC38308D6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99332"/>
            <a:ext cx="2899471" cy="411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12B32E-48C1-447A-8431-DDD6B69F0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Παρουσίαση </a:t>
            </a:r>
            <a:br>
              <a:rPr lang="el-GR" dirty="0"/>
            </a:br>
            <a:r>
              <a:rPr lang="el-GR" dirty="0"/>
              <a:t>Εκθέσεων &amp; Συμπερασμάτων</a:t>
            </a:r>
            <a:endParaRPr lang="en-GB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509AFBB-27F1-4CD3-A784-643D6FA433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1" name="Θέση περιεχομένου 10">
            <a:extLst>
              <a:ext uri="{FF2B5EF4-FFF2-40B4-BE49-F238E27FC236}">
                <a16:creationId xmlns:a16="http://schemas.microsoft.com/office/drawing/2014/main" id="{64112325-F3DC-44CD-B437-34DEE28C641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8473" y="2562057"/>
            <a:ext cx="8703127" cy="1019343"/>
          </a:xfrm>
          <a:prstGeom prst="rect">
            <a:avLst/>
          </a:prstGeom>
        </p:spPr>
      </p:pic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D713AF2C-5218-478C-8BF5-84A59A9514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3560346"/>
            <a:ext cx="4419600" cy="3314700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AEBFA781-9CBD-4C6A-B316-E535C4A4D35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2084731" y="3990213"/>
            <a:ext cx="3314700" cy="2454966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9081E917-62DF-4430-ACC5-31C0B5E19B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578086"/>
            <a:ext cx="2514597" cy="3314700"/>
          </a:xfrm>
          <a:prstGeom prst="rect">
            <a:avLst/>
          </a:prstGeom>
        </p:spPr>
      </p:pic>
      <p:sp>
        <p:nvSpPr>
          <p:cNvPr id="9" name="Βέλος: Καμπύλο προς τα αριστερά 8">
            <a:extLst>
              <a:ext uri="{FF2B5EF4-FFF2-40B4-BE49-F238E27FC236}">
                <a16:creationId xmlns:a16="http://schemas.microsoft.com/office/drawing/2014/main" id="{B0E9C5C1-98A2-4C2F-8D5C-F3A3F575834E}"/>
              </a:ext>
            </a:extLst>
          </p:cNvPr>
          <p:cNvSpPr/>
          <p:nvPr/>
        </p:nvSpPr>
        <p:spPr>
          <a:xfrm>
            <a:off x="4383126" y="4572000"/>
            <a:ext cx="357596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0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5553</TotalTime>
  <Words>521</Words>
  <Application>Microsoft Office PowerPoint</Application>
  <PresentationFormat>Προβολή στην οθόνη (4:3)</PresentationFormat>
  <Paragraphs>98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Calibri</vt:lpstr>
      <vt:lpstr>Candara</vt:lpstr>
      <vt:lpstr>Symbol</vt:lpstr>
      <vt:lpstr>Wingdings</vt:lpstr>
      <vt:lpstr>Waveform</vt:lpstr>
      <vt:lpstr>Μελέτη ενσωμάτωσης των αρχών της δημοκρατίας, του σεβασμού των ανθρωπίνων δικαιωμάτων και της καλής διακυβέρνησης στη δημόσια πολιτική στην Ευρώπη</vt:lpstr>
      <vt:lpstr>Πλαίσιο της Μελέτης</vt:lpstr>
      <vt:lpstr>Παρουσίαση του PowerPoint</vt:lpstr>
      <vt:lpstr>Μεθοδολογική Προσέγγιση</vt:lpstr>
      <vt:lpstr>Μεθοδολογική Προσέγγιση</vt:lpstr>
      <vt:lpstr>Μεθοδολογική Προσέγγιση</vt:lpstr>
      <vt:lpstr>Μεθοδολογική Προσέγγιση</vt:lpstr>
      <vt:lpstr>Σύνταξη Έκθεσης</vt:lpstr>
      <vt:lpstr>Παρουσίαση  Εκθέσεων &amp; Συμπερασμάτων</vt:lpstr>
      <vt:lpstr>Παρουσίαση κοινών  συμπερασμάτων &amp; συστάσεων</vt:lpstr>
      <vt:lpstr>Δήλωση της Θεσσαλονίκης</vt:lpstr>
      <vt:lpstr>Παρουσίαση του PowerPoint</vt:lpstr>
      <vt:lpstr>Μελέτη ενσωμάτωσης των αρχών ΔΣΚ στη δημόσια πολιτική στην Ευρώπη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Dimitra</dc:creator>
  <cp:lastModifiedBy>Penny Strapatsaki</cp:lastModifiedBy>
  <cp:revision>100</cp:revision>
  <cp:lastPrinted>2019-10-30T05:13:20Z</cp:lastPrinted>
  <dcterms:created xsi:type="dcterms:W3CDTF">2006-08-16T00:00:00Z</dcterms:created>
  <dcterms:modified xsi:type="dcterms:W3CDTF">2019-11-22T11:29:58Z</dcterms:modified>
</cp:coreProperties>
</file>